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Source Sans Pro Light"/>
      <p:regular r:id="rId19"/>
      <p:bold r:id="rId20"/>
      <p:italic r:id="rId21"/>
      <p:boldItalic r:id="rId22"/>
    </p:embeddedFont>
    <p:embeddedFont>
      <p:font typeface="Source Sans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Light-bold.fntdata"/><Relationship Id="rId22" Type="http://schemas.openxmlformats.org/officeDocument/2006/relationships/font" Target="fonts/SourceSansProLight-boldItalic.fntdata"/><Relationship Id="rId21" Type="http://schemas.openxmlformats.org/officeDocument/2006/relationships/font" Target="fonts/SourceSansProLight-italic.fntdata"/><Relationship Id="rId24" Type="http://schemas.openxmlformats.org/officeDocument/2006/relationships/font" Target="fonts/SourceSansPro-bold.fntdata"/><Relationship Id="rId23" Type="http://schemas.openxmlformats.org/officeDocument/2006/relationships/font" Target="fonts/SourceSans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ourceSansPro-boldItalic.fntdata"/><Relationship Id="rId25" Type="http://schemas.openxmlformats.org/officeDocument/2006/relationships/font" Target="fonts/SourceSansPr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SourceSansProLigh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2442b2b0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2442b2b0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6c2f51ce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6c2f51ce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6b49ae29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6b49ae29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04ffeead5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04ffeead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1c2671f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1c2671f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4ffeea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4ffeea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1c2671f9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1c2671f9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1c2671f9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1c2671f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1c2671f9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1c2671f9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4ffeead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4ffeead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6c2f51ce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6c2f51ce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6c2f51ce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6c2f51ce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" name="Google Shape;93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" name="Google Shape;97;p24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0" name="Google Shape;120;p3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4" name="Google Shape;124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3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34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4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38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22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/>
          <p:nvPr>
            <p:ph idx="4294967295" type="title"/>
          </p:nvPr>
        </p:nvSpPr>
        <p:spPr>
          <a:xfrm>
            <a:off x="713925" y="565725"/>
            <a:ext cx="76374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Who is balena?</a:t>
            </a:r>
            <a:endParaRPr sz="5200"/>
          </a:p>
        </p:txBody>
      </p:sp>
      <p:pic>
        <p:nvPicPr>
          <p:cNvPr id="154" name="Google Shape;1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250" y="2360018"/>
            <a:ext cx="1608725" cy="21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12" name="Google Shape;212;p48"/>
          <p:cNvSpPr txBox="1"/>
          <p:nvPr>
            <p:ph idx="4294967295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balenaFin</a:t>
            </a:r>
            <a:r>
              <a:rPr b="1" lang="en" sz="2400"/>
              <a:t>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/>
              <a:t>“A</a:t>
            </a:r>
            <a:r>
              <a:rPr lang="en" sz="2500"/>
              <a:t> professional carrier board for the Raspberry Pi Compute Module</a:t>
            </a:r>
            <a:r>
              <a:rPr lang="en" sz="2500"/>
              <a:t>”</a:t>
            </a:r>
            <a:endParaRPr sz="2500"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348" y="970775"/>
            <a:ext cx="5069926" cy="337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title"/>
          </p:nvPr>
        </p:nvSpPr>
        <p:spPr>
          <a:xfrm>
            <a:off x="753225" y="366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hardware, software, and services organization</a:t>
            </a:r>
            <a:endParaRPr/>
          </a:p>
        </p:txBody>
      </p:sp>
      <p:sp>
        <p:nvSpPr>
          <p:cNvPr id="160" name="Google Shape;160;p40"/>
          <p:cNvSpPr txBox="1"/>
          <p:nvPr>
            <p:ph type="title"/>
          </p:nvPr>
        </p:nvSpPr>
        <p:spPr>
          <a:xfrm>
            <a:off x="307200" y="2500575"/>
            <a:ext cx="85296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Mission is to remove friction for developers building IoT projects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Balena is a Remote-First Organization…</a:t>
            </a:r>
            <a:endParaRPr/>
          </a:p>
        </p:txBody>
      </p:sp>
      <p:pic>
        <p:nvPicPr>
          <p:cNvPr id="166" name="Google Shape;1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4883"/>
            <a:ext cx="8520602" cy="149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…With ~100 Team Members Across the Globe</a:t>
            </a:r>
            <a:endParaRPr/>
          </a:p>
        </p:txBody>
      </p:sp>
      <p:pic>
        <p:nvPicPr>
          <p:cNvPr id="172" name="Google Shape;1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63" y="1118500"/>
            <a:ext cx="7659274" cy="376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Balena is a Product-Led Growth Company…</a:t>
            </a:r>
            <a:endParaRPr/>
          </a:p>
        </p:txBody>
      </p:sp>
      <p:pic>
        <p:nvPicPr>
          <p:cNvPr id="178" name="Google Shape;1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287" y="1070275"/>
            <a:ext cx="6099425" cy="412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…With Support-Driven Development Guided By:</a:t>
            </a:r>
            <a:endParaRPr/>
          </a:p>
        </p:txBody>
      </p:sp>
      <p:sp>
        <p:nvSpPr>
          <p:cNvPr id="184" name="Google Shape;184;p44"/>
          <p:cNvSpPr txBox="1"/>
          <p:nvPr>
            <p:ph idx="1" type="body"/>
          </p:nvPr>
        </p:nvSpPr>
        <p:spPr>
          <a:xfrm>
            <a:off x="464100" y="1559600"/>
            <a:ext cx="30333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Customers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Community Members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Team Members</a:t>
            </a:r>
            <a:endParaRPr sz="1400"/>
          </a:p>
        </p:txBody>
      </p:sp>
      <p:pic>
        <p:nvPicPr>
          <p:cNvPr id="185" name="Google Shape;1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925" y="1085100"/>
            <a:ext cx="5407698" cy="36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91" name="Google Shape;191;p45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balenaCloud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“Platform built to develop, deploy, and manage fleets of connected devices at scale.”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449" y="86957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98" name="Google Shape;198;p46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/>
              <a:t>balenaHub 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“A</a:t>
            </a:r>
            <a:r>
              <a:rPr lang="en" sz="2500">
                <a:solidFill>
                  <a:schemeClr val="dk1"/>
                </a:solidFill>
              </a:rPr>
              <a:t>n easier way to find and publish fleets and projects for edge devices</a:t>
            </a:r>
            <a:r>
              <a:rPr lang="en" sz="2500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46"/>
          <p:cNvPicPr preferRelativeResize="0"/>
          <p:nvPr/>
        </p:nvPicPr>
        <p:blipFill rotWithShape="1">
          <a:blip r:embed="rId3">
            <a:alphaModFix/>
          </a:blip>
          <a:srcRect b="1371" l="0" r="0" t="1371"/>
          <a:stretch/>
        </p:blipFill>
        <p:spPr>
          <a:xfrm>
            <a:off x="3105449" y="84592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05" name="Google Shape;205;p47"/>
          <p:cNvSpPr txBox="1"/>
          <p:nvPr>
            <p:ph idx="4294967295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EtcherPro</a:t>
            </a:r>
            <a:r>
              <a:rPr b="1" lang="en" sz="2400"/>
              <a:t>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/>
              <a:t>“Built to write data flawlessly to multiple devices simultaneously”</a:t>
            </a:r>
            <a:endParaRPr sz="2500"/>
          </a:p>
          <a:p>
            <a:pPr indent="0" lvl="0" marL="0" rtl="0" algn="l">
              <a:lnSpc>
                <a:spcPct val="14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80808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513" y="952150"/>
            <a:ext cx="512958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